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76" r:id="rId8"/>
    <p:sldId id="258" r:id="rId9"/>
    <p:sldId id="265" r:id="rId10"/>
    <p:sldId id="259" r:id="rId11"/>
    <p:sldId id="270" r:id="rId12"/>
    <p:sldId id="271" r:id="rId13"/>
    <p:sldId id="272" r:id="rId14"/>
    <p:sldId id="278" r:id="rId15"/>
    <p:sldId id="277" r:id="rId16"/>
    <p:sldId id="274" r:id="rId17"/>
    <p:sldId id="273" r:id="rId18"/>
    <p:sldId id="260" r:id="rId19"/>
    <p:sldId id="275" r:id="rId20"/>
    <p:sldId id="262" r:id="rId21"/>
    <p:sldId id="263" r:id="rId22"/>
    <p:sldId id="261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pPr lvl="0"/>
            <a:r>
              <a:rPr lang="ja-JP" altLang="en-US" sz="4400" dirty="0"/>
              <a:t>真ん中一行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96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36320"/>
            <a:ext cx="4937760" cy="48327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36320"/>
            <a:ext cx="4937760" cy="48327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11/26/2016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11/26/2016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3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3406"/>
            <a:ext cx="10058400" cy="52378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44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これであなたも</a:t>
            </a:r>
            <a:br>
              <a:rPr kumimoji="1" lang="en-US" altLang="ja-JP" dirty="0"/>
            </a:br>
            <a:r>
              <a:rPr kumimoji="1" lang="ja-JP" altLang="en-US" dirty="0"/>
              <a:t>棚田ファン♡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いなかソン</a:t>
            </a:r>
            <a:r>
              <a:rPr kumimoji="1" lang="en-US" altLang="ja-JP" dirty="0"/>
              <a:t>In</a:t>
            </a:r>
            <a:r>
              <a:rPr kumimoji="1" lang="ja-JP" altLang="en-US" dirty="0"/>
              <a:t>南島原</a:t>
            </a:r>
            <a:endParaRPr kumimoji="1" lang="en-US" altLang="ja-JP" dirty="0"/>
          </a:p>
          <a:p>
            <a:r>
              <a:rPr kumimoji="1" lang="ja-JP" altLang="en-US" dirty="0"/>
              <a:t>棚田愛チーム</a:t>
            </a:r>
          </a:p>
        </p:txBody>
      </p:sp>
    </p:spTree>
    <p:extLst>
      <p:ext uri="{BB962C8B-B14F-4D97-AF65-F5344CB8AC3E}">
        <p14:creationId xmlns:p14="http://schemas.microsoft.com/office/powerpoint/2010/main" val="350149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棚田はキャッチーでわかりやすいコンテンツである！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まず、棚田でいくワケ</a:t>
            </a:r>
          </a:p>
        </p:txBody>
      </p:sp>
    </p:spTree>
    <p:extLst>
      <p:ext uri="{BB962C8B-B14F-4D97-AF65-F5344CB8AC3E}">
        <p14:creationId xmlns:p14="http://schemas.microsoft.com/office/powerpoint/2010/main" val="32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これが棚田だ！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5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しかも石垣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969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オトナもはしゃぐ！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64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この圧巻！</a:t>
            </a:r>
          </a:p>
        </p:txBody>
      </p:sp>
    </p:spTree>
    <p:extLst>
      <p:ext uri="{BB962C8B-B14F-4D97-AF65-F5344CB8AC3E}">
        <p14:creationId xmlns:p14="http://schemas.microsoft.com/office/powerpoint/2010/main" val="29468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そして癒し</a:t>
            </a:r>
            <a:r>
              <a:rPr lang="ja-JP" altLang="en-US" dirty="0"/>
              <a:t>・・・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34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米を作っている！！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sz="3600" dirty="0"/>
              <a:t>世界有数の食いしん坊である日本人にとって、一番大事な食べ物は「お米」である。</a:t>
            </a:r>
            <a:endParaRPr kumimoji="1" lang="en-US" altLang="ja-JP" sz="3600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さらに棚田では</a:t>
            </a:r>
          </a:p>
        </p:txBody>
      </p:sp>
    </p:spTree>
    <p:extLst>
      <p:ext uri="{BB962C8B-B14F-4D97-AF65-F5344CB8AC3E}">
        <p14:creationId xmlns:p14="http://schemas.microsoft.com/office/powerpoint/2010/main" val="346773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棚田では、二毛作が行われている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米を収穫した後に、じゃがいもや玉ねぎを植え、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月の引水解禁からまた米を作る</a:t>
            </a:r>
            <a:endParaRPr kumimoji="1" lang="en-US" altLang="ja-JP" dirty="0"/>
          </a:p>
          <a:p>
            <a:r>
              <a:rPr kumimoji="1" lang="ja-JP" altLang="en-US" dirty="0"/>
              <a:t>棚田のお米はとても貴重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特に上のほうの棚田で作られたお米は、日がよく当たることと、島原の</a:t>
            </a:r>
            <a:r>
              <a:rPr lang="ja-JP" altLang="en-US" dirty="0"/>
              <a:t>いい水で、大変おいしいお米になる</a:t>
            </a:r>
            <a:endParaRPr lang="en-US" altLang="ja-JP" dirty="0"/>
          </a:p>
          <a:p>
            <a:pPr lvl="1"/>
            <a:r>
              <a:rPr lang="ja-JP" altLang="en-US" dirty="0"/>
              <a:t>そのため、普通のお米よりも非常に高い値段が付いている</a:t>
            </a:r>
            <a:endParaRPr lang="en-US" altLang="ja-JP" dirty="0"/>
          </a:p>
          <a:p>
            <a:pPr lvl="1"/>
            <a:r>
              <a:rPr kumimoji="1" lang="ja-JP" altLang="en-US" dirty="0"/>
              <a:t>ただし、量が取れないため、一般には出回らず、すべて農家からの直接販売で、特定のお得意様のみに売られている</a:t>
            </a:r>
            <a:endParaRPr kumimoji="1" lang="en-US" altLang="ja-JP" dirty="0"/>
          </a:p>
          <a:p>
            <a:r>
              <a:rPr kumimoji="1" lang="ja-JP" altLang="en-US" dirty="0"/>
              <a:t>棚田は存亡の危機を迎えている</a:t>
            </a:r>
            <a:endParaRPr kumimoji="1" lang="en-US" altLang="ja-JP" dirty="0"/>
          </a:p>
          <a:p>
            <a:pPr lvl="1"/>
            <a:r>
              <a:rPr lang="ja-JP" altLang="en-US" dirty="0"/>
              <a:t>いくらいい値段で売れるとしても、あまりに作業が大変であり、代々棚田で農業をしてきた馬場さんでさえ、ほかの棚田まで引き受けるのは「うんざり」するほど</a:t>
            </a:r>
            <a:endParaRPr lang="en-US" altLang="ja-JP" dirty="0"/>
          </a:p>
          <a:p>
            <a:pPr lvl="1"/>
            <a:r>
              <a:rPr lang="ja-JP" altLang="en-US" dirty="0"/>
              <a:t>見た目</a:t>
            </a:r>
            <a:r>
              <a:rPr kumimoji="1" lang="ja-JP" altLang="en-US" dirty="0"/>
              <a:t>基準さえ満たせば、うまかろうとまずかろうと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が買ってくれるし、数少ない後継者たちも、平地の畑へ流れがち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棚田について聞いてきた</a:t>
            </a:r>
          </a:p>
        </p:txBody>
      </p:sp>
    </p:spTree>
    <p:extLst>
      <p:ext uri="{BB962C8B-B14F-4D97-AF65-F5344CB8AC3E}">
        <p14:creationId xmlns:p14="http://schemas.microsoft.com/office/powerpoint/2010/main" val="23843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棚田ファンクラブになって、「幻の棚田米」を毎日の食卓に！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棚田ファンクラブに入って年会費（</a:t>
            </a:r>
            <a:r>
              <a:rPr lang="en-US" altLang="ja-JP" dirty="0"/>
              <a:t>5</a:t>
            </a:r>
            <a:r>
              <a:rPr lang="ja-JP" altLang="en-US" dirty="0"/>
              <a:t>万程度）を払うと、以下の特典が受けられます。</a:t>
            </a:r>
            <a:endParaRPr lang="en-US" altLang="ja-JP" dirty="0"/>
          </a:p>
          <a:p>
            <a:r>
              <a:rPr lang="ja-JP" altLang="en-US" dirty="0"/>
              <a:t>幻の棚田米の優先購入権</a:t>
            </a:r>
            <a:endParaRPr lang="en-US" altLang="ja-JP" dirty="0"/>
          </a:p>
          <a:p>
            <a:r>
              <a:rPr kumimoji="1" lang="ja-JP" altLang="en-US" dirty="0"/>
              <a:t>馬場さん</a:t>
            </a:r>
            <a:r>
              <a:rPr kumimoji="1" lang="ja-JP" altLang="en-US" dirty="0" err="1"/>
              <a:t>ちに</a:t>
            </a:r>
            <a:r>
              <a:rPr kumimoji="1" lang="ja-JP" altLang="en-US" dirty="0"/>
              <a:t>泊まって、「棚田田植え体験＋じゃがいも収穫体験」をしよう！</a:t>
            </a:r>
            <a:endParaRPr kumimoji="1" lang="en-US" altLang="ja-JP" dirty="0"/>
          </a:p>
          <a:p>
            <a:r>
              <a:rPr lang="ja-JP" altLang="en-US" dirty="0"/>
              <a:t>馬場おじいのフォトダイアリーをお楽しみに☆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棚田ファンクラブを作ろう</a:t>
            </a:r>
          </a:p>
        </p:txBody>
      </p:sp>
    </p:spTree>
    <p:extLst>
      <p:ext uri="{BB962C8B-B14F-4D97-AF65-F5344CB8AC3E}">
        <p14:creationId xmlns:p14="http://schemas.microsoft.com/office/powerpoint/2010/main" val="156966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幻の棚田米が食べたい人、米を愛してやまない人（食通層）</a:t>
            </a:r>
            <a:endParaRPr lang="en-US" altLang="ja-JP" dirty="0"/>
          </a:p>
          <a:p>
            <a:r>
              <a:rPr lang="ja-JP" altLang="en-US" dirty="0"/>
              <a:t>「限定」の言葉に弱い人（日本人あるある層）</a:t>
            </a:r>
            <a:endParaRPr lang="en-US" altLang="ja-JP" dirty="0"/>
          </a:p>
          <a:p>
            <a:r>
              <a:rPr lang="ja-JP" altLang="en-US" dirty="0"/>
              <a:t>棚田好き、石垣好き、地形好きの人（マニア層）</a:t>
            </a:r>
            <a:endParaRPr lang="en-US" altLang="ja-JP" dirty="0"/>
          </a:p>
          <a:p>
            <a:r>
              <a:rPr lang="ja-JP" altLang="en-US" dirty="0"/>
              <a:t>日本の農業をなんとかしたい、棚田という遺産を残したい人（日本の将来を憂う層）</a:t>
            </a:r>
            <a:endParaRPr lang="en-US" altLang="ja-JP" dirty="0"/>
          </a:p>
          <a:p>
            <a:r>
              <a:rPr lang="ja-JP" altLang="en-US" dirty="0"/>
              <a:t>やむなく南島原を離れた南島原の子供たち、その子供たち（血縁層）</a:t>
            </a:r>
            <a:endParaRPr lang="en-US" altLang="ja-JP" dirty="0"/>
          </a:p>
          <a:p>
            <a:r>
              <a:rPr lang="ja-JP" altLang="en-US" dirty="0"/>
              <a:t>南島原に来たことがある、ちょっとした縁のある人（ぬくもり層）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どんな人が棚田ファンになるか</a:t>
            </a:r>
          </a:p>
        </p:txBody>
      </p:sp>
    </p:spTree>
    <p:extLst>
      <p:ext uri="{BB962C8B-B14F-4D97-AF65-F5344CB8AC3E}">
        <p14:creationId xmlns:p14="http://schemas.microsoft.com/office/powerpoint/2010/main" val="32528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地元の人は口をそろえて</a:t>
            </a:r>
            <a:endParaRPr kumimoji="1" lang="en-US" altLang="ja-JP" dirty="0"/>
          </a:p>
          <a:p>
            <a:r>
              <a:rPr kumimoji="1" lang="ja-JP" altLang="en-US" dirty="0"/>
              <a:t>「島原にはなんにもない」</a:t>
            </a:r>
            <a:endParaRPr kumimoji="1" lang="en-US" altLang="ja-JP" dirty="0"/>
          </a:p>
          <a:p>
            <a:r>
              <a:rPr kumimoji="1" lang="ja-JP" altLang="en-US" dirty="0"/>
              <a:t>と言っていますが、</a:t>
            </a:r>
            <a:endParaRPr kumimoji="1" lang="en-US" altLang="ja-JP" dirty="0"/>
          </a:p>
          <a:p>
            <a:r>
              <a:rPr kumimoji="1" lang="ja-JP" altLang="en-US" dirty="0"/>
              <a:t>本当でしょうか？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南島原にはホントになんにもないのか問題</a:t>
            </a:r>
          </a:p>
        </p:txBody>
      </p:sp>
    </p:spTree>
    <p:extLst>
      <p:ext uri="{BB962C8B-B14F-4D97-AF65-F5344CB8AC3E}">
        <p14:creationId xmlns:p14="http://schemas.microsoft.com/office/powerpoint/2010/main" val="33650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54328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突然大勢のお客が押し寄せた地域の負担・弊害は、地域にも観光にも悪影響を及ぼす。</a:t>
            </a:r>
            <a:endParaRPr lang="en-US" altLang="ja-JP" dirty="0"/>
          </a:p>
          <a:p>
            <a:r>
              <a:rPr lang="ja-JP" altLang="en-US" dirty="0"/>
              <a:t>大勢が押し寄せることなく、興味をもって訪れる少数の旅行者をターゲットとすることで、長期的で、持続可能な計画を立てることができる。</a:t>
            </a:r>
            <a:endParaRPr lang="en-US" altLang="ja-JP" dirty="0"/>
          </a:p>
          <a:p>
            <a:r>
              <a:rPr kumimoji="1" lang="ja-JP" altLang="en-US" dirty="0"/>
              <a:t>田植えから収穫までのタイムラグと、その間継続する生産者とファンとの</a:t>
            </a:r>
            <a:r>
              <a:rPr lang="ja-JP" altLang="en-US" dirty="0"/>
              <a:t>「細く長い」交流によって、多角的かつ深みのある情報を届けることができる。ガイドブックには載っていない、当事者の生の声を届けることで、ファンの期待感を高め、棚田米のブランド価値を高めることができる。</a:t>
            </a:r>
            <a:endParaRPr lang="en-US" altLang="ja-JP" dirty="0"/>
          </a:p>
          <a:p>
            <a:r>
              <a:rPr lang="ja-JP" altLang="en-US" dirty="0"/>
              <a:t>また、外部に「友人」を持つことで、南島原の中だけでは見えなかった新しい価値を発掘し、強みを生み出すきっかけを持つことができる。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87925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棚田でマニアを集めた手法を、ほかのマニアの集客にも応用する。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棚田ファンクラブからの横展開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835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どこに、なにが、あるのでしょう？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そうめん、どこで食べて、どこで買ったらいいのですか？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どうしてお酒をこんなに作っているの？特徴は？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なんで温泉が出るの？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こんなにたくさん石垣だらけなのはなぜ？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外の人からの素朴な疑問に答えられますか？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これ絶対おいしいからどうしても食べて！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>
                <a:solidFill>
                  <a:srgbClr val="C00000"/>
                </a:solidFill>
              </a:rPr>
              <a:t>ここは絶対見てほしい！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/>
              <a:t>というものはありますか？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なんにもなくない南島原。身近な宝を掘り返しませんか？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南島原の課題</a:t>
            </a:r>
          </a:p>
        </p:txBody>
      </p:sp>
    </p:spTree>
    <p:extLst>
      <p:ext uri="{BB962C8B-B14F-4D97-AF65-F5344CB8AC3E}">
        <p14:creationId xmlns:p14="http://schemas.microsoft.com/office/powerpoint/2010/main" val="379297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わかりやすい例としての酒蔵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3152503" y="1071154"/>
            <a:ext cx="1942011" cy="1114697"/>
          </a:xfrm>
          <a:prstGeom prst="wedgeRoundRectCallout">
            <a:avLst>
              <a:gd name="adj1" fmla="val -36080"/>
              <a:gd name="adj2" fmla="val 108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5369152" y="4815568"/>
            <a:ext cx="1942011" cy="1114697"/>
          </a:xfrm>
          <a:prstGeom prst="wedgeRoundRectCallout">
            <a:avLst>
              <a:gd name="adj1" fmla="val 50915"/>
              <a:gd name="adj2" fmla="val -1046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趣のある石垣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395915" y="1088299"/>
            <a:ext cx="1942011" cy="1114697"/>
          </a:xfrm>
          <a:prstGeom prst="wedgeRoundRectCallout">
            <a:avLst>
              <a:gd name="adj1" fmla="val -55812"/>
              <a:gd name="adj2" fmla="val 890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THA</a:t>
            </a:r>
            <a:r>
              <a:rPr kumimoji="1" lang="ja-JP" altLang="en-US" dirty="0"/>
              <a:t>・古民家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553946" y="4815567"/>
            <a:ext cx="1942011" cy="1114697"/>
          </a:xfrm>
          <a:prstGeom prst="wedgeRoundRectCallout">
            <a:avLst>
              <a:gd name="adj1" fmla="val 98449"/>
              <a:gd name="adj2" fmla="val -921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石垣と庭園</a:t>
            </a:r>
          </a:p>
        </p:txBody>
      </p:sp>
    </p:spTree>
    <p:extLst>
      <p:ext uri="{BB962C8B-B14F-4D97-AF65-F5344CB8AC3E}">
        <p14:creationId xmlns:p14="http://schemas.microsoft.com/office/powerpoint/2010/main" val="256575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296091" y="4642384"/>
            <a:ext cx="1942011" cy="1114697"/>
          </a:xfrm>
          <a:prstGeom prst="wedgeRoundRectCallout">
            <a:avLst>
              <a:gd name="adj1" fmla="val 104280"/>
              <a:gd name="adj2" fmla="val -6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中庭の作業場所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道具</a:t>
            </a:r>
            <a:endParaRPr kumimoji="1" lang="en-US" altLang="ja-JP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4571681" y="5081537"/>
            <a:ext cx="1942011" cy="1114697"/>
          </a:xfrm>
          <a:prstGeom prst="wedgeRoundRectCallout">
            <a:avLst>
              <a:gd name="adj1" fmla="val 85445"/>
              <a:gd name="adj2" fmla="val -68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縁側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作りこまれた庭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522823" y="4858839"/>
            <a:ext cx="1942011" cy="1114697"/>
          </a:xfrm>
          <a:prstGeom prst="wedgeRoundRectCallout">
            <a:avLst>
              <a:gd name="adj1" fmla="val -83165"/>
              <a:gd name="adj2" fmla="val -256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美しい鴨居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圧巻の</a:t>
            </a:r>
            <a:r>
              <a:rPr lang="ja-JP" altLang="en-US" dirty="0"/>
              <a:t>縁桁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617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270625" y="1640681"/>
            <a:ext cx="4832350" cy="3624262"/>
          </a:xfrm>
        </p:spPr>
      </p:pic>
      <p:sp>
        <p:nvSpPr>
          <p:cNvPr id="7" name="角丸四角形吹き出し 6"/>
          <p:cNvSpPr/>
          <p:nvPr/>
        </p:nvSpPr>
        <p:spPr>
          <a:xfrm>
            <a:off x="125957" y="1855641"/>
            <a:ext cx="1942011" cy="1114697"/>
          </a:xfrm>
          <a:prstGeom prst="wedgeRoundRectCallout">
            <a:avLst>
              <a:gd name="adj1" fmla="val 48674"/>
              <a:gd name="adj2" fmla="val 82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8" name="角丸四角形吹き出し 7"/>
          <p:cNvSpPr/>
          <p:nvPr/>
        </p:nvSpPr>
        <p:spPr>
          <a:xfrm>
            <a:off x="2967390" y="1090671"/>
            <a:ext cx="2276973" cy="1114697"/>
          </a:xfrm>
          <a:prstGeom prst="wedgeRoundRectCallout">
            <a:avLst>
              <a:gd name="adj1" fmla="val -10706"/>
              <a:gd name="adj2" fmla="val 1976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特徴的な屋根の形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4897190" y="2273455"/>
            <a:ext cx="1485660" cy="1114697"/>
          </a:xfrm>
          <a:prstGeom prst="wedgeRoundRectCallout">
            <a:avLst>
              <a:gd name="adj1" fmla="val 108989"/>
              <a:gd name="adj2" fmla="val -25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漆喰壁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4453051" y="5107423"/>
            <a:ext cx="2276973" cy="1114697"/>
          </a:xfrm>
          <a:prstGeom prst="wedgeRoundRectCallout">
            <a:avLst>
              <a:gd name="adj1" fmla="val 64257"/>
              <a:gd name="adj2" fmla="val -2234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手すきガラスの窓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9238411" y="4550074"/>
            <a:ext cx="2276973" cy="1114697"/>
          </a:xfrm>
          <a:prstGeom prst="wedgeRoundRectCallout">
            <a:avLst>
              <a:gd name="adj1" fmla="val -85668"/>
              <a:gd name="adj2" fmla="val 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放し飼いの鶏</a:t>
            </a:r>
          </a:p>
        </p:txBody>
      </p:sp>
    </p:spTree>
    <p:extLst>
      <p:ext uri="{BB962C8B-B14F-4D97-AF65-F5344CB8AC3E}">
        <p14:creationId xmlns:p14="http://schemas.microsoft.com/office/powerpoint/2010/main" val="13322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9518"/>
              </p:ext>
            </p:extLst>
          </p:nvPr>
        </p:nvGraphicFramePr>
        <p:xfrm>
          <a:off x="1096962" y="1063625"/>
          <a:ext cx="1005871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地層・地形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「ジオパーク」と言われずとも、見ればわかる地形の複雑さ。折り重なる小さな谷、切り立った断崖から</a:t>
                      </a:r>
                      <a:r>
                        <a:rPr kumimoji="1" lang="ja-JP" altLang="en-US"/>
                        <a:t>覗く地層。なぜこのような地形になったのか、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火山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雲仙は有名な火山というだけでなく、「つい最近できた山」というたぐいまれなる存在。南島原の高台からの眺めは、さえぎる大きな山もなく、まさに奇跡的。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石垣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とにかくどこをみても石垣が視界にある。新しいコンクリートタイプも混じるが、全体としてかなりの割合で古い石垣が現役で使われている。切り出した石材を積み上げた場所や、補修の跡、バリエーション豊かな石の形から、石垣が長い年月、世代を超えて、いまなお生活に根差していることがわかる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9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古城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近くでみるもよし、遠くで見るもよし。ここを城とした地形的理由と、それゆえの悲劇をまざまざと感じることができる。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7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廃線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線路の痕跡や、駅の跡が、風景に違和感を与え、見るものを立ち止まらせる。線路はなくとも道路や地形に残る「痕跡」を探す醍醐味。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01191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15713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070205"/>
              </p:ext>
            </p:extLst>
          </p:nvPr>
        </p:nvGraphicFramePr>
        <p:xfrm>
          <a:off x="1096962" y="1063625"/>
          <a:ext cx="10058717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半島の風景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海の向こうの島、陸が与える複雑な景色。遠浅の浜に打ちあがる異様に大きな岩。どの時間、どの季節も美しく、見ごたえ十分。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9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かき氷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秩父の阿佐美冷蔵が「古民家＋自家製シロップ＋こだわり氷」の元祖。アートと自然とかき氷の組合せが、ただのかき氷の域を超えた特別な体験をもたらしている。真夏に野外で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時間以上並ぶほどのブームだが、先人マニアたちは次なる「かき氷の秘境」を求めて、発掘している。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写真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ドローンを飛ばすのに、これだけ適した場所があるだろうか？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飛行可能なエリアも多く、ダイナミックな高低差が、空撮映像に得も言われぬ迫力を与えてくれる。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3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泉質優先の温泉マニアがいる。九州はどこも個性的なお湯だが、真砂の温泉はもう少し蘊蓄と泉質を打ち出してもいい、もったいなさ。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6786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40921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軍艦島</a:t>
            </a:r>
            <a:endParaRPr lang="en-US" altLang="ja-JP" dirty="0"/>
          </a:p>
          <a:p>
            <a:r>
              <a:rPr lang="ja-JP" altLang="en-US" dirty="0"/>
              <a:t>坂道学会とか団地鑑賞とか</a:t>
            </a:r>
            <a:endParaRPr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どんな場所にも</a:t>
            </a:r>
            <a:r>
              <a:rPr kumimoji="1" lang="ja-JP" altLang="en-US" dirty="0"/>
              <a:t>わざわざ来る人たちがいる</a:t>
            </a:r>
          </a:p>
        </p:txBody>
      </p:sp>
    </p:spTree>
    <p:extLst>
      <p:ext uri="{BB962C8B-B14F-4D97-AF65-F5344CB8AC3E}">
        <p14:creationId xmlns:p14="http://schemas.microsoft.com/office/powerpoint/2010/main" val="379461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マニア的要素を求めてどんな僻地でも行く人は</a:t>
            </a:r>
            <a:r>
              <a:rPr kumimoji="1" lang="ja-JP" altLang="en-US" dirty="0"/>
              <a:t>、ガイドブック的な旅行はしない。</a:t>
            </a:r>
            <a:endParaRPr kumimoji="1" lang="en-US" altLang="ja-JP" dirty="0"/>
          </a:p>
          <a:p>
            <a:r>
              <a:rPr lang="ja-JP" altLang="en-US" dirty="0"/>
              <a:t>あらゆる情報が簡単に手に入り、かつ誰でも発信者、表現者としての活動が当たり前の現代において、「あまり知られていないが、実はいいもの」を、「自分が見つけて発信者になれる」ことは、特別な体験となりうる。</a:t>
            </a:r>
            <a:endParaRPr lang="en-US" altLang="ja-JP" dirty="0"/>
          </a:p>
          <a:p>
            <a:r>
              <a:rPr lang="ja-JP" altLang="en-US" dirty="0"/>
              <a:t>日常を離れた場所での、思いがけない人との出会い。</a:t>
            </a:r>
            <a:r>
              <a:rPr kumimoji="1" lang="ja-JP" altLang="en-US" dirty="0"/>
              <a:t>温かなもてなしや、なにげない親切をうけた</a:t>
            </a:r>
            <a:r>
              <a:rPr lang="ja-JP" altLang="en-US" dirty="0"/>
              <a:t>嬉しさ、ちょっとした心の交流を得ること。そんな体験から、</a:t>
            </a:r>
            <a:r>
              <a:rPr kumimoji="1" lang="ja-JP" altLang="en-US" dirty="0"/>
              <a:t>その土地に「ほのかな温かさを持った縁」を感じ、「いい場所だった、来てよかった」と思えたら、それは特別な旅となる。</a:t>
            </a:r>
            <a:endParaRPr lang="en-US" altLang="ja-JP" dirty="0"/>
          </a:p>
          <a:p>
            <a:r>
              <a:rPr lang="ja-JP" altLang="en-US" dirty="0"/>
              <a:t>例えば、農家の民泊。お父さんについて行った畑で、自分で枝からもいだトマト。収穫したばかりの野菜を使った、お母さんの手作り料理、一緒に飲んだお酒。</a:t>
            </a:r>
            <a:endParaRPr lang="en-US" altLang="ja-JP" dirty="0"/>
          </a:p>
          <a:p>
            <a:r>
              <a:rPr kumimoji="1" lang="ja-JP" altLang="en-US" dirty="0"/>
              <a:t>お中元は素麺にしよう。衣替えしたからクリーニングを出</a:t>
            </a:r>
            <a:r>
              <a:rPr lang="ja-JP" altLang="en-US" dirty="0"/>
              <a:t>さなくちゃ</a:t>
            </a:r>
            <a:r>
              <a:rPr kumimoji="1" lang="ja-JP" altLang="en-US" dirty="0"/>
              <a:t>。そろそろあっちはトマトの季節だな。</a:t>
            </a:r>
            <a:endParaRPr lang="en-US" altLang="ja-JP" dirty="0"/>
          </a:p>
          <a:p>
            <a:r>
              <a:rPr kumimoji="1" lang="ja-JP" altLang="en-US" dirty="0"/>
              <a:t>「さて、南島原に電話しよう」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思わぬ出会いが縁を生む。特別な場所になる。</a:t>
            </a:r>
          </a:p>
        </p:txBody>
      </p:sp>
    </p:spTree>
    <p:extLst>
      <p:ext uri="{BB962C8B-B14F-4D97-AF65-F5344CB8AC3E}">
        <p14:creationId xmlns:p14="http://schemas.microsoft.com/office/powerpoint/2010/main" val="140944473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728</TotalTime>
  <Words>1508</Words>
  <Application>Microsoft Office PowerPoint</Application>
  <PresentationFormat>ワイド画面</PresentationFormat>
  <Paragraphs>119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ＭＳ Ｐゴシック</vt:lpstr>
      <vt:lpstr>Calibri</vt:lpstr>
      <vt:lpstr>Calibri Light</vt:lpstr>
      <vt:lpstr>レトロスペクト</vt:lpstr>
      <vt:lpstr>これであなたも 棚田ファン♡</vt:lpstr>
      <vt:lpstr>南島原にはホントになんにもないのか問題</vt:lpstr>
      <vt:lpstr>わかりやすい例としての酒蔵</vt:lpstr>
      <vt:lpstr>わかりやすい例としての酒蔵</vt:lpstr>
      <vt:lpstr>わかりやすい例としての酒蔵</vt:lpstr>
      <vt:lpstr>地元の人は気づきづらいその他のポイント</vt:lpstr>
      <vt:lpstr>地元の人は気づきづらいその他のポイント</vt:lpstr>
      <vt:lpstr>どんな場所にもわざわざ来る人たちがいる</vt:lpstr>
      <vt:lpstr>思わぬ出会いが縁を生む。特別な場所になる。</vt:lpstr>
      <vt:lpstr>まず、棚田でいくワケ</vt:lpstr>
      <vt:lpstr>これが棚田だ！</vt:lpstr>
      <vt:lpstr>しかも石垣！</vt:lpstr>
      <vt:lpstr>オトナもはしゃぐ！</vt:lpstr>
      <vt:lpstr>この圧巻！</vt:lpstr>
      <vt:lpstr>そして癒し・・・</vt:lpstr>
      <vt:lpstr>さらに棚田では</vt:lpstr>
      <vt:lpstr>棚田について聞いてきた</vt:lpstr>
      <vt:lpstr>棚田ファンクラブを作ろう</vt:lpstr>
      <vt:lpstr>どんな人が棚田ファンになるか</vt:lpstr>
      <vt:lpstr>棚田ファンのハピネスは？</vt:lpstr>
      <vt:lpstr>南島原のハピネスは？</vt:lpstr>
      <vt:lpstr>棚田ファンクラブからの横展開</vt:lpstr>
      <vt:lpstr>南島原の課題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これであなたも 棚田ファン♡</dc:title>
  <dc:creator>Miho Sugasawara</dc:creator>
  <cp:lastModifiedBy>Miho Sugasawara</cp:lastModifiedBy>
  <cp:revision>80</cp:revision>
  <dcterms:created xsi:type="dcterms:W3CDTF">2016-11-26T02:42:20Z</dcterms:created>
  <dcterms:modified xsi:type="dcterms:W3CDTF">2016-11-26T14:56:09Z</dcterms:modified>
</cp:coreProperties>
</file>